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61" r:id="rId3"/>
    <p:sldId id="298" r:id="rId4"/>
    <p:sldId id="299" r:id="rId5"/>
    <p:sldId id="300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280" r:id="rId28"/>
    <p:sldId id="281" r:id="rId29"/>
  </p:sldIdLst>
  <p:sldSz cx="9144000" cy="5143500" type="screen16x9"/>
  <p:notesSz cx="6858000" cy="9144000"/>
  <p:embeddedFontLs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Nixie One" panose="020B0604020202020204" charset="0"/>
      <p:regular r:id="rId35"/>
    </p:embeddedFont>
    <p:embeddedFont>
      <p:font typeface="Muli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8C6C1-08A5-45D5-AB1F-4394B18F5ADE}">
  <a:tblStyle styleId="{8CB8C6C1-08A5-45D5-AB1F-4394B18F5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76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771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1.2.1.3 Dispositivos de Rede Intermediários</a:t>
            </a: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B17C01-67CC-41B2-92A1-3AFAC8F8A036}" type="slidenum">
              <a:rPr lang="en-US" altLang="pt-BR" smtClean="0"/>
              <a:pPr eaLnBrk="1" hangingPunct="1">
                <a:spcBef>
                  <a:spcPct val="0"/>
                </a:spcBef>
              </a:pPr>
              <a:t>10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1.2.1.4 Meios Físicos de Rede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147F45-6ACE-4E22-B3BB-998753DF87F6}" type="slidenum">
              <a:rPr lang="en-US" altLang="pt-BR" smtClean="0"/>
              <a:pPr eaLnBrk="1" hangingPunct="1">
                <a:spcBef>
                  <a:spcPct val="0"/>
                </a:spcBef>
              </a:pPr>
              <a:t>12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1.2.1.4 Meios Físicos de Rede (cont.)</a:t>
            </a: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4449D2-ABBC-45A9-8A5A-B76ADCB0E9BA}" type="slidenum">
              <a:rPr lang="en-US" altLang="pt-BR" smtClean="0"/>
              <a:pPr eaLnBrk="1" hangingPunct="1">
                <a:spcBef>
                  <a:spcPct val="0"/>
                </a:spcBef>
              </a:pPr>
              <a:t>13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1.2.1.1 Visão Geral dos Componentes de Rede</a:t>
            </a: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4060FE-D7AA-4432-9CDC-9AB5DD746201}" type="slidenum">
              <a:rPr lang="en-US" altLang="pt-BR" smtClean="0"/>
              <a:pPr eaLnBrk="1" hangingPunct="1">
                <a:spcBef>
                  <a:spcPct val="0"/>
                </a:spcBef>
              </a:pPr>
              <a:t>6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1.2.1.1 Visão Geral dos Componentes de Rede (cont.)</a:t>
            </a: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22122A-CCD5-43E0-98F9-8358367F24FD}" type="slidenum">
              <a:rPr lang="en-US" altLang="pt-BR" smtClean="0"/>
              <a:pPr eaLnBrk="1" hangingPunct="1">
                <a:spcBef>
                  <a:spcPct val="0"/>
                </a:spcBef>
              </a:pPr>
              <a:t>7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1.2.1.1 Visão Geral dos Componentes de Rede (cont.)</a:t>
            </a: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260825-4834-49F0-B7AA-5661BCCCBE52}" type="slidenum">
              <a:rPr lang="en-US" altLang="pt-BR" smtClean="0"/>
              <a:pPr eaLnBrk="1" hangingPunct="1">
                <a:spcBef>
                  <a:spcPct val="0"/>
                </a:spcBef>
              </a:pPr>
              <a:t>8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1.2.1.2 Dispositivos Finais</a:t>
            </a: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4402F10-4F35-45A5-B37E-BFAED8635A2B}" type="slidenum">
              <a:rPr lang="en-US" altLang="pt-BR" smtClean="0"/>
              <a:pPr eaLnBrk="1" hangingPunct="1">
                <a:spcBef>
                  <a:spcPct val="0"/>
                </a:spcBef>
              </a:pPr>
              <a:t>9</a:t>
            </a:fld>
            <a:endParaRPr lang="pt-BR" alt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D3E63-93D2-4D14-BEFA-3D50F46BA56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8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197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59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entrovincit.com.br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36634" y="1807779"/>
            <a:ext cx="8870732" cy="1744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Fundamentos de Redes de Computadores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4000" dirty="0" smtClean="0"/>
              <a:t>Prof. Sandro T. Pinto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1"/>
          <p:cNvSpPr>
            <a:spLocks noGrp="1"/>
          </p:cNvSpPr>
          <p:nvPr>
            <p:ph type="title"/>
          </p:nvPr>
        </p:nvSpPr>
        <p:spPr>
          <a:xfrm>
            <a:off x="240030" y="375430"/>
            <a:ext cx="8667116" cy="645300"/>
          </a:xfrm>
        </p:spPr>
        <p:txBody>
          <a:bodyPr/>
          <a:lstStyle/>
          <a:p>
            <a:r>
              <a:rPr lang="en-US" altLang="pt-BR" sz="3200" dirty="0" err="1" smtClean="0"/>
              <a:t>Dispositivos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Intermediários</a:t>
            </a:r>
            <a:endParaRPr lang="en-US" altLang="pt-BR" sz="32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1584960"/>
            <a:ext cx="6516636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411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7019925" cy="857250"/>
          </a:xfrm>
        </p:spPr>
        <p:txBody>
          <a:bodyPr/>
          <a:lstStyle/>
          <a:p>
            <a:pPr eaLnBrk="1" hangingPunct="1"/>
            <a:r>
              <a:rPr lang="en-US" altLang="pt-BR" smtClean="0"/>
              <a:t>Meios Físicos de Rede</a:t>
            </a:r>
            <a:endParaRPr lang="pt-BR" altLang="pt-BR" smtClean="0"/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>
          <a:xfrm>
            <a:off x="388621" y="1309603"/>
            <a:ext cx="8467724" cy="1659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pt-BR" altLang="pt-BR" sz="2600" dirty="0" smtClean="0"/>
              <a:t>Nas redes cabeadas existe algum tipo de cabo ligando os dispositivos, tais como:</a:t>
            </a:r>
          </a:p>
          <a:p>
            <a:pPr eaLnBrk="1" hangingPunct="1"/>
            <a:r>
              <a:rPr lang="pt-BR" altLang="pt-BR" sz="2600" dirty="0" smtClean="0"/>
              <a:t>Par trançado</a:t>
            </a:r>
          </a:p>
          <a:p>
            <a:pPr eaLnBrk="1" hangingPunct="1"/>
            <a:r>
              <a:rPr lang="pt-BR" altLang="pt-BR" sz="2600" dirty="0" smtClean="0"/>
              <a:t>Coaxial</a:t>
            </a:r>
          </a:p>
          <a:p>
            <a:pPr eaLnBrk="1" hangingPunct="1"/>
            <a:r>
              <a:rPr lang="pt-BR" altLang="pt-BR" sz="2600" dirty="0" smtClean="0"/>
              <a:t>Fibra óptica</a:t>
            </a:r>
          </a:p>
          <a:p>
            <a:pPr eaLnBrk="1" hangingPunct="1">
              <a:buFontTx/>
              <a:buNone/>
            </a:pPr>
            <a:r>
              <a:rPr lang="pt-BR" altLang="pt-BR" sz="2600" dirty="0" smtClean="0"/>
              <a:t>Nas redes sem fio (wireless) não existe uma conexão física entre os dispositivos, e a comunicação pode ser feita utilizando o ar.</a:t>
            </a:r>
          </a:p>
        </p:txBody>
      </p:sp>
      <p:sp>
        <p:nvSpPr>
          <p:cNvPr id="39940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buFont typeface="Arial" charset="0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fld id="{334DD7BF-1A1E-4DE0-B1BF-EEB2AB002286}" type="slidenum">
              <a:rPr lang="pt-BR" altLang="pt-BR" sz="1400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t>11</a:t>
            </a:fld>
            <a:endParaRPr lang="pt-BR" altLang="pt-BR" sz="1400" smtClean="0">
              <a:latin typeface="Arial" charset="0"/>
            </a:endParaRPr>
          </a:p>
        </p:txBody>
      </p:sp>
      <p:pic>
        <p:nvPicPr>
          <p:cNvPr id="39941" name="Picture 6" descr="http://www.atecsys.com.br/imagens/wif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0" y="2245995"/>
            <a:ext cx="1562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 descr="http://etcsismanha.pbworks.com/f/cabo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82" y="115609"/>
            <a:ext cx="1800225" cy="113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58" y="2459593"/>
            <a:ext cx="1755775" cy="1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1"/>
          <p:cNvSpPr>
            <a:spLocks noGrp="1"/>
          </p:cNvSpPr>
          <p:nvPr>
            <p:ph type="title"/>
          </p:nvPr>
        </p:nvSpPr>
        <p:spPr>
          <a:xfrm>
            <a:off x="1641260" y="261130"/>
            <a:ext cx="4944300" cy="645300"/>
          </a:xfrm>
        </p:spPr>
        <p:txBody>
          <a:bodyPr/>
          <a:lstStyle/>
          <a:p>
            <a:r>
              <a:rPr lang="en-US" altLang="pt-BR" sz="3200" dirty="0" err="1" smtClean="0"/>
              <a:t>Meios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Físicos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endParaRPr lang="en-US" altLang="pt-BR" sz="3200" dirty="0" smtClean="0"/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06" y="1235869"/>
            <a:ext cx="5732463" cy="363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24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1"/>
          <p:cNvSpPr>
            <a:spLocks noGrp="1"/>
          </p:cNvSpPr>
          <p:nvPr>
            <p:ph type="title"/>
          </p:nvPr>
        </p:nvSpPr>
        <p:spPr>
          <a:xfrm>
            <a:off x="754380" y="192550"/>
            <a:ext cx="8067676" cy="645300"/>
          </a:xfrm>
        </p:spPr>
        <p:txBody>
          <a:bodyPr/>
          <a:lstStyle/>
          <a:p>
            <a:r>
              <a:rPr lang="en-US" altLang="pt-BR" sz="3200" dirty="0" err="1" smtClean="0"/>
              <a:t>Meios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Físicos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endParaRPr lang="pt-BR" altLang="pt-BR" sz="3200" dirty="0" smtClean="0"/>
          </a:p>
        </p:txBody>
      </p:sp>
      <p:sp>
        <p:nvSpPr>
          <p:cNvPr id="2" name="CaixaDeTexto 1"/>
          <p:cNvSpPr txBox="1"/>
          <p:nvPr/>
        </p:nvSpPr>
        <p:spPr>
          <a:xfrm>
            <a:off x="138644" y="1129937"/>
            <a:ext cx="87797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bg1"/>
                </a:solidFill>
              </a:rPr>
              <a:t>Para utilizar o meio físico de forma adequada é preciso responder as perguntas:</a:t>
            </a:r>
          </a:p>
          <a:p>
            <a:endParaRPr lang="pt-BR" sz="26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◊"/>
            </a:pPr>
            <a:r>
              <a:rPr lang="pt-BR" sz="2600" dirty="0" smtClean="0">
                <a:solidFill>
                  <a:schemeClr val="bg1"/>
                </a:solidFill>
              </a:rPr>
              <a:t>Qual </a:t>
            </a:r>
            <a:r>
              <a:rPr lang="pt-BR" sz="2600" dirty="0">
                <a:solidFill>
                  <a:schemeClr val="bg1"/>
                </a:solidFill>
              </a:rPr>
              <a:t>é a distância máxima pelo qual o meio físico consegue carregar um sinal com êxito?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◊"/>
            </a:pPr>
            <a:r>
              <a:rPr lang="pt-BR" sz="2600" dirty="0">
                <a:solidFill>
                  <a:schemeClr val="bg1"/>
                </a:solidFill>
              </a:rPr>
              <a:t>Em que tipo de ambiente o meio será instalado?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◊"/>
            </a:pPr>
            <a:r>
              <a:rPr lang="pt-BR" sz="2600" dirty="0">
                <a:solidFill>
                  <a:schemeClr val="bg1"/>
                </a:solidFill>
              </a:rPr>
              <a:t>Qual é a quantidade de dados e a velocidade na qual eles devem ser transmitidos?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◊"/>
            </a:pPr>
            <a:r>
              <a:rPr lang="pt-BR" sz="2600" dirty="0">
                <a:solidFill>
                  <a:schemeClr val="bg1"/>
                </a:solidFill>
              </a:rPr>
              <a:t>Qual é o custo do meio físico e da instalação?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40811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14952" y="504182"/>
            <a:ext cx="672904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pt-BR" dirty="0" err="1"/>
              <a:t>Redes</a:t>
            </a:r>
            <a:r>
              <a:rPr lang="en-US" altLang="pt-BR" dirty="0"/>
              <a:t> no </a:t>
            </a:r>
            <a:r>
              <a:rPr lang="en-US" altLang="pt-BR" dirty="0" err="1"/>
              <a:t>Nosso</a:t>
            </a:r>
            <a:r>
              <a:rPr lang="en-US" altLang="pt-BR" dirty="0"/>
              <a:t> </a:t>
            </a:r>
            <a:r>
              <a:rPr lang="en-US" altLang="pt-BR" dirty="0" err="1"/>
              <a:t>Dia</a:t>
            </a:r>
            <a:r>
              <a:rPr lang="en-US" altLang="pt-BR" dirty="0"/>
              <a:t> a </a:t>
            </a:r>
            <a:r>
              <a:rPr lang="en-US" altLang="pt-BR" dirty="0" err="1"/>
              <a:t>Dia</a:t>
            </a:r>
            <a:endParaRPr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30" y="1101745"/>
            <a:ext cx="5246370" cy="383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5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14952" y="504182"/>
            <a:ext cx="672904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pt-BR" dirty="0" err="1"/>
              <a:t>Não</a:t>
            </a:r>
            <a:r>
              <a:rPr lang="en-US" altLang="pt-BR" dirty="0"/>
              <a:t> </a:t>
            </a:r>
            <a:r>
              <a:rPr lang="en-US" altLang="pt-BR" dirty="0" err="1"/>
              <a:t>Há</a:t>
            </a:r>
            <a:r>
              <a:rPr lang="en-US" altLang="pt-BR" dirty="0"/>
              <a:t> </a:t>
            </a:r>
            <a:r>
              <a:rPr lang="en-US" altLang="pt-BR" dirty="0" err="1"/>
              <a:t>Limites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1323297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pt-BR" dirty="0"/>
              <a:t>As redes auxiliam em nosso:</a:t>
            </a:r>
          </a:p>
          <a:p>
            <a:pPr>
              <a:defRPr/>
            </a:pPr>
            <a:r>
              <a:rPr lang="pt-BR" dirty="0"/>
              <a:t>Aprendizado</a:t>
            </a:r>
          </a:p>
          <a:p>
            <a:pPr>
              <a:defRPr/>
            </a:pPr>
            <a:r>
              <a:rPr lang="pt-BR" dirty="0"/>
              <a:t>Comunicação</a:t>
            </a:r>
          </a:p>
          <a:p>
            <a:pPr>
              <a:defRPr/>
            </a:pPr>
            <a:r>
              <a:rPr lang="pt-BR" dirty="0"/>
              <a:t>Trabalho</a:t>
            </a:r>
          </a:p>
          <a:p>
            <a:pPr>
              <a:defRPr/>
            </a:pPr>
            <a:r>
              <a:rPr lang="pt-BR" dirty="0"/>
              <a:t>Diversão</a:t>
            </a:r>
          </a:p>
          <a:p>
            <a:pPr lvl="0"/>
            <a:endParaRPr lang="pt-BR" b="1" dirty="0"/>
          </a:p>
          <a:p>
            <a:pPr lvl="0"/>
            <a:endParaRPr lang="pt-BR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15" y="1537494"/>
            <a:ext cx="1752600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429001"/>
            <a:ext cx="17526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" y="3429001"/>
            <a:ext cx="1742281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6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14952" y="504182"/>
            <a:ext cx="672904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pt-BR" dirty="0" err="1"/>
              <a:t>Não</a:t>
            </a:r>
            <a:r>
              <a:rPr lang="en-US" altLang="pt-BR" dirty="0"/>
              <a:t> </a:t>
            </a:r>
            <a:r>
              <a:rPr lang="en-US" altLang="pt-BR" dirty="0" err="1"/>
              <a:t>Há</a:t>
            </a:r>
            <a:r>
              <a:rPr lang="en-US" altLang="pt-BR" dirty="0"/>
              <a:t> </a:t>
            </a:r>
            <a:r>
              <a:rPr lang="en-US" altLang="pt-BR" dirty="0" err="1"/>
              <a:t>Limites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75661" y="1243287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BR" b="1" dirty="0" smtClean="0"/>
              <a:t>Hoje em dia</a:t>
            </a:r>
            <a:r>
              <a:rPr lang="pt-BR" b="1" dirty="0"/>
              <a:t>, </a:t>
            </a:r>
            <a:r>
              <a:rPr lang="pt-BR" b="1" dirty="0" smtClean="0"/>
              <a:t>a Internet dispõe de recursos como:</a:t>
            </a:r>
            <a:endParaRPr lang="pt-BR" b="1" dirty="0"/>
          </a:p>
          <a:p>
            <a:pPr lvl="0"/>
            <a:endParaRPr lang="pt-BR" b="1" dirty="0"/>
          </a:p>
          <a:p>
            <a:pPr lvl="0"/>
            <a:r>
              <a:rPr lang="pt-BR" b="1" dirty="0"/>
              <a:t>Compartilhar suas fotos, vídeos caseiros e experiências com amigos ou com o mundo.</a:t>
            </a:r>
          </a:p>
          <a:p>
            <a:pPr lvl="0"/>
            <a:r>
              <a:rPr lang="pt-BR" b="1" dirty="0"/>
              <a:t>Acessar e enviar o trabalho da escola.</a:t>
            </a:r>
          </a:p>
          <a:p>
            <a:pPr lvl="0"/>
            <a:r>
              <a:rPr lang="pt-BR" b="1" dirty="0" smtClean="0"/>
              <a:t>Assistir </a:t>
            </a:r>
            <a:r>
              <a:rPr lang="pt-BR" b="1" dirty="0"/>
              <a:t>a vídeos, filmes ou episódios de televisão sob demanda.</a:t>
            </a:r>
          </a:p>
          <a:p>
            <a:pPr lvl="0"/>
            <a:r>
              <a:rPr lang="pt-BR" b="1" dirty="0"/>
              <a:t>Jogar online com amigos.</a:t>
            </a:r>
          </a:p>
          <a:p>
            <a:pPr lvl="0"/>
            <a:r>
              <a:rPr lang="pt-BR" b="1" dirty="0" smtClean="0"/>
              <a:t>Previsões </a:t>
            </a:r>
            <a:r>
              <a:rPr lang="pt-BR" b="1" dirty="0"/>
              <a:t>do </a:t>
            </a:r>
            <a:r>
              <a:rPr lang="pt-BR" b="1" dirty="0" smtClean="0"/>
              <a:t>tempo .</a:t>
            </a:r>
            <a:endParaRPr lang="pt-BR" b="1" dirty="0"/>
          </a:p>
          <a:p>
            <a:pPr lvl="0"/>
            <a:r>
              <a:rPr lang="pt-BR" b="1" dirty="0"/>
              <a:t>Encontrar o caminho menos congestionado até o seu </a:t>
            </a:r>
            <a:r>
              <a:rPr lang="pt-BR" b="1" dirty="0" smtClean="0"/>
              <a:t>destino</a:t>
            </a:r>
            <a:r>
              <a:rPr lang="pt-BR" b="1" dirty="0"/>
              <a:t>.</a:t>
            </a:r>
          </a:p>
          <a:p>
            <a:pPr lvl="0"/>
            <a:r>
              <a:rPr lang="pt-BR" b="1" dirty="0"/>
              <a:t>Olhar seu saldo bancário e pagar contas eletronicamente.</a:t>
            </a:r>
          </a:p>
          <a:p>
            <a:pPr lvl="0"/>
            <a:endParaRPr lang="pt-BR" b="1" dirty="0"/>
          </a:p>
          <a:p>
            <a:pPr lvl="0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818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>
          <a:xfrm>
            <a:off x="179388" y="141685"/>
            <a:ext cx="8229600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de Redes</a:t>
            </a:r>
          </a:p>
        </p:txBody>
      </p:sp>
      <p:sp>
        <p:nvSpPr>
          <p:cNvPr id="15363" name="Espaço Reservado para Conteúdo 2"/>
          <p:cNvSpPr>
            <a:spLocks noGrp="1"/>
          </p:cNvSpPr>
          <p:nvPr>
            <p:ph idx="1"/>
          </p:nvPr>
        </p:nvSpPr>
        <p:spPr>
          <a:xfrm>
            <a:off x="262890" y="1127354"/>
            <a:ext cx="8309610" cy="1659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pt-BR" altLang="pt-BR" sz="2400" dirty="0" smtClean="0"/>
              <a:t>Um serviço é a funcionalidade da rede disponível de forma transparente para seus usuários e aplicações.</a:t>
            </a:r>
          </a:p>
          <a:p>
            <a:pPr eaLnBrk="1" hangingPunct="1">
              <a:buFontTx/>
              <a:buNone/>
            </a:pPr>
            <a:r>
              <a:rPr lang="pt-BR" altLang="pt-BR" sz="2400" dirty="0" smtClean="0"/>
              <a:t>As redes oferecem inúmeros serviços, como:</a:t>
            </a:r>
          </a:p>
          <a:p>
            <a:pPr eaLnBrk="1" hangingPunct="1"/>
            <a:r>
              <a:rPr lang="pt-BR" altLang="pt-BR" sz="2400" dirty="0" smtClean="0"/>
              <a:t> acesso a WEB;</a:t>
            </a:r>
          </a:p>
          <a:p>
            <a:pPr eaLnBrk="1" hangingPunct="1"/>
            <a:r>
              <a:rPr lang="pt-BR" altLang="pt-BR" sz="2400" dirty="0" smtClean="0"/>
              <a:t> correio eletrônico;</a:t>
            </a:r>
          </a:p>
          <a:p>
            <a:pPr eaLnBrk="1" hangingPunct="1"/>
            <a:r>
              <a:rPr lang="pt-BR" altLang="pt-BR" sz="2400" dirty="0" smtClean="0"/>
              <a:t> transferência de arquivos;</a:t>
            </a:r>
          </a:p>
          <a:p>
            <a:pPr eaLnBrk="1" hangingPunct="1"/>
            <a:r>
              <a:rPr lang="pt-BR" altLang="pt-BR" sz="2400" dirty="0" smtClean="0"/>
              <a:t> terminal remoto; </a:t>
            </a:r>
          </a:p>
          <a:p>
            <a:pPr eaLnBrk="1" hangingPunct="1"/>
            <a:r>
              <a:rPr lang="pt-BR" altLang="pt-BR" sz="2400" dirty="0" smtClean="0"/>
              <a:t> vídeo conferência.</a:t>
            </a:r>
          </a:p>
        </p:txBody>
      </p:sp>
      <p:pic>
        <p:nvPicPr>
          <p:cNvPr id="15365" name="Imagem 4" descr="OOVOO_~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5" y="2924414"/>
            <a:ext cx="2582863" cy="164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2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>
          <a:xfrm>
            <a:off x="228600" y="1077834"/>
            <a:ext cx="8515350" cy="3894216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Serviço de WEB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É basicamente um conjunto de documentos ou páginas que contém </a:t>
            </a:r>
            <a:r>
              <a:rPr lang="pt-BR" altLang="pt-BR" sz="2800" dirty="0" err="1" smtClean="0"/>
              <a:t>textos,imagens</a:t>
            </a:r>
            <a:r>
              <a:rPr lang="pt-BR" altLang="pt-BR" sz="2800" dirty="0" smtClean="0"/>
              <a:t>, áudio ou vídeo inter-relacionados. Protocolo HTTP. </a:t>
            </a:r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graphicFrame>
        <p:nvGraphicFramePr>
          <p:cNvPr id="163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220414"/>
              </p:ext>
            </p:extLst>
          </p:nvPr>
        </p:nvGraphicFramePr>
        <p:xfrm>
          <a:off x="970281" y="3179206"/>
          <a:ext cx="6784975" cy="1815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3" imgW="3895588" imgH="1390538" progId="Visio.Drawing.6">
                  <p:embed/>
                </p:oleObj>
              </mc:Choice>
              <mc:Fallback>
                <p:oleObj name="Visio" r:id="rId3" imgW="3895588" imgH="139053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281" y="3179206"/>
                        <a:ext cx="6784975" cy="1815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4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17411" name="Espaço Reservado para Conteúdo 2"/>
          <p:cNvSpPr>
            <a:spLocks noGrp="1"/>
          </p:cNvSpPr>
          <p:nvPr>
            <p:ph idx="1"/>
          </p:nvPr>
        </p:nvSpPr>
        <p:spPr>
          <a:xfrm>
            <a:off x="322264" y="1130449"/>
            <a:ext cx="8215945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Correio Eletrônico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É semelhante a uma carta, onde consta basicamente o endereço do destinatário e do remetente e a mensagem propriamente dita. Protocolo SMTP, POP e IMAPI.</a:t>
            </a:r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sp>
        <p:nvSpPr>
          <p:cNvPr id="17413" name="AutoShape 6" descr="http://www.miqueiasreale.com.br/wp-content/uploads/2010/10/email_marketing_dinheiro-155x155.jpg"/>
          <p:cNvSpPr>
            <a:spLocks noChangeAspect="1" noChangeArrowheads="1"/>
          </p:cNvSpPr>
          <p:nvPr/>
        </p:nvSpPr>
        <p:spPr bwMode="auto">
          <a:xfrm>
            <a:off x="322264" y="-531018"/>
            <a:ext cx="1476375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Arial" charset="0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buFont typeface="Arial" charset="0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pt-BR" altLang="pt-BR" sz="2900">
              <a:latin typeface="Arial" charset="0"/>
            </a:endParaRPr>
          </a:p>
        </p:txBody>
      </p:sp>
      <p:sp>
        <p:nvSpPr>
          <p:cNvPr id="17414" name="AutoShape 8" descr="http://www.miqueiasreale.com.br/wp-content/uploads/2010/10/email_marketing_dinheiro-155x155.jpg"/>
          <p:cNvSpPr>
            <a:spLocks noChangeAspect="1" noChangeArrowheads="1"/>
          </p:cNvSpPr>
          <p:nvPr/>
        </p:nvSpPr>
        <p:spPr bwMode="auto">
          <a:xfrm>
            <a:off x="322264" y="-531018"/>
            <a:ext cx="1476375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buFont typeface="Arial" charset="0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buFont typeface="Arial" charset="0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pt-BR" altLang="pt-BR" sz="2900">
              <a:latin typeface="Arial" charset="0"/>
            </a:endParaRPr>
          </a:p>
        </p:txBody>
      </p:sp>
      <p:pic>
        <p:nvPicPr>
          <p:cNvPr id="1741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4" y="3652115"/>
            <a:ext cx="1712276" cy="128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 descr="correio_eletron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3515087"/>
            <a:ext cx="1737360" cy="142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Introdução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b="1" dirty="0" smtClean="0"/>
              <a:t>Introdução;</a:t>
            </a:r>
          </a:p>
          <a:p>
            <a:pPr lvl="0"/>
            <a:r>
              <a:rPr lang="pt-BR" b="1" dirty="0" smtClean="0"/>
              <a:t>Redes de Computadores;</a:t>
            </a:r>
          </a:p>
          <a:p>
            <a:pPr lvl="0"/>
            <a:r>
              <a:rPr lang="pt-BR" b="1" dirty="0" smtClean="0"/>
              <a:t>Visão geral de componentes de Redes;</a:t>
            </a:r>
          </a:p>
          <a:p>
            <a:pPr lvl="1"/>
            <a:r>
              <a:rPr lang="pt-BR" b="1" dirty="0" smtClean="0"/>
              <a:t>Dispositivos Finais;</a:t>
            </a:r>
          </a:p>
          <a:p>
            <a:pPr lvl="1"/>
            <a:r>
              <a:rPr lang="pt-BR" b="1" dirty="0" smtClean="0"/>
              <a:t>Dispositivos Intermediários;</a:t>
            </a:r>
          </a:p>
          <a:p>
            <a:pPr lvl="0"/>
            <a:r>
              <a:rPr lang="pt-BR" b="1" dirty="0" smtClean="0"/>
              <a:t>Meios Físicos de Redes;</a:t>
            </a:r>
          </a:p>
          <a:p>
            <a:pPr lvl="0"/>
            <a:r>
              <a:rPr lang="pt-BR" b="1" dirty="0" smtClean="0"/>
              <a:t>Redes do Nosso Dia a Dia;</a:t>
            </a:r>
            <a:endParaRPr lang="pt-BR" b="1" dirty="0"/>
          </a:p>
          <a:p>
            <a:pPr lvl="0"/>
            <a:r>
              <a:rPr lang="pt-BR" b="1" dirty="0"/>
              <a:t>Serviços de </a:t>
            </a:r>
            <a:r>
              <a:rPr lang="pt-BR" b="1" dirty="0" smtClean="0"/>
              <a:t>Redes;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18435" name="Espaço Reservado para Conteúdo 2"/>
          <p:cNvSpPr>
            <a:spLocks noGrp="1"/>
          </p:cNvSpPr>
          <p:nvPr>
            <p:ph idx="1"/>
          </p:nvPr>
        </p:nvSpPr>
        <p:spPr>
          <a:xfrm>
            <a:off x="240030" y="1123555"/>
            <a:ext cx="8412480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Transferência de arquivos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Permite que um ou mais arquivos sejam copiados pela rede. O processo de transferir arquivos do servidor para o cliente é chamado de </a:t>
            </a:r>
            <a:r>
              <a:rPr lang="pt-BR" altLang="pt-BR" sz="2800" b="1" dirty="0" smtClean="0"/>
              <a:t>download </a:t>
            </a:r>
            <a:r>
              <a:rPr lang="pt-BR" altLang="pt-BR" sz="2800" dirty="0" smtClean="0"/>
              <a:t>e o inverso é </a:t>
            </a:r>
            <a:r>
              <a:rPr lang="pt-BR" altLang="pt-BR" sz="2800" b="1" dirty="0" smtClean="0"/>
              <a:t>Upload</a:t>
            </a:r>
            <a:r>
              <a:rPr lang="pt-BR" altLang="pt-BR" sz="2800" dirty="0" smtClean="0"/>
              <a:t>. Protocolo FTP.</a:t>
            </a:r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6" y="3813809"/>
            <a:ext cx="607536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6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>
          <a:xfrm>
            <a:off x="125730" y="1214995"/>
            <a:ext cx="8818880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Terminal remoto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Permite que um usuário conectado a um sistema tenha acesso a um outro sistema utilizando a rede. O usuário remoto pode submeter comandos e receber respostas como se estivesse conectado localmente. Protocolo Telnet.</a:t>
            </a:r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40" y="3686175"/>
            <a:ext cx="1817370" cy="136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3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20483" name="Espaço Reservado para Conteúdo 2"/>
          <p:cNvSpPr>
            <a:spLocks noGrp="1"/>
          </p:cNvSpPr>
          <p:nvPr>
            <p:ph idx="1"/>
          </p:nvPr>
        </p:nvSpPr>
        <p:spPr>
          <a:xfrm>
            <a:off x="217170" y="1192135"/>
            <a:ext cx="8538210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Gerência remota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Permite que o administrador da rede possa:</a:t>
            </a:r>
          </a:p>
          <a:p>
            <a:pPr eaLnBrk="1" hangingPunct="1"/>
            <a:r>
              <a:rPr lang="pt-BR" altLang="pt-BR" sz="2800" dirty="0" smtClean="0"/>
              <a:t> consultar informações de um dispositivo de rede;</a:t>
            </a:r>
          </a:p>
          <a:p>
            <a:pPr eaLnBrk="1" hangingPunct="1"/>
            <a:r>
              <a:rPr lang="pt-BR" altLang="pt-BR" sz="2800" dirty="0" smtClean="0"/>
              <a:t>alterar sua configuração remotamente;</a:t>
            </a:r>
          </a:p>
          <a:p>
            <a:pPr eaLnBrk="1" hangingPunct="1"/>
            <a:r>
              <a:rPr lang="pt-BR" altLang="pt-BR" sz="2800" dirty="0" smtClean="0"/>
              <a:t>corrigir possíveis problemas; </a:t>
            </a:r>
          </a:p>
          <a:p>
            <a:pPr eaLnBrk="1" hangingPunct="1"/>
            <a:r>
              <a:rPr lang="pt-BR" altLang="pt-BR" sz="2800" dirty="0" smtClean="0"/>
              <a:t>Analisar o desempenho da rede.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Protocolo SNMP</a:t>
            </a:r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8451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21507" name="Espaço Reservado para Conteúdo 2"/>
          <p:cNvSpPr>
            <a:spLocks noGrp="1"/>
          </p:cNvSpPr>
          <p:nvPr>
            <p:ph idx="1"/>
          </p:nvPr>
        </p:nvSpPr>
        <p:spPr>
          <a:xfrm>
            <a:off x="251459" y="1065441"/>
            <a:ext cx="8572501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Serviços de áudio e videoconferência 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Envolve algumas aplicações como:</a:t>
            </a:r>
          </a:p>
          <a:p>
            <a:pPr eaLnBrk="1" hangingPunct="1"/>
            <a:r>
              <a:rPr lang="pt-BR" altLang="pt-BR" sz="2800" dirty="0" smtClean="0"/>
              <a:t>Telefonia</a:t>
            </a:r>
          </a:p>
          <a:p>
            <a:pPr eaLnBrk="1" hangingPunct="1"/>
            <a:r>
              <a:rPr lang="pt-BR" altLang="pt-BR" sz="2800" dirty="0" smtClean="0"/>
              <a:t>Conferência </a:t>
            </a:r>
          </a:p>
          <a:p>
            <a:pPr eaLnBrk="1" hangingPunct="1"/>
            <a:r>
              <a:rPr lang="pt-BR" altLang="pt-BR" sz="2800" dirty="0" smtClean="0"/>
              <a:t>Rádio</a:t>
            </a:r>
          </a:p>
          <a:p>
            <a:pPr eaLnBrk="1" hangingPunct="1"/>
            <a:r>
              <a:rPr lang="pt-BR" altLang="pt-BR" sz="2800" dirty="0" smtClean="0"/>
              <a:t>TV</a:t>
            </a:r>
          </a:p>
          <a:p>
            <a:pPr eaLnBrk="1" hangingPunct="1"/>
            <a:r>
              <a:rPr lang="pt-BR" altLang="pt-BR" sz="2800" dirty="0" smtClean="0"/>
              <a:t>Educação a distância</a:t>
            </a:r>
          </a:p>
          <a:p>
            <a:pPr eaLnBrk="1" hangingPunct="1"/>
            <a:r>
              <a:rPr lang="pt-BR" altLang="pt-BR" sz="2800" dirty="0" err="1" smtClean="0"/>
              <a:t>Tele-medicina</a:t>
            </a:r>
            <a:endParaRPr lang="pt-BR" altLang="pt-BR" sz="2800" dirty="0" smtClean="0"/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Protocolos SIP, RTP, </a:t>
            </a:r>
            <a:r>
              <a:rPr lang="pt-BR" altLang="pt-BR" sz="2800" dirty="0" err="1" smtClean="0"/>
              <a:t>RTCP,e</a:t>
            </a:r>
            <a:r>
              <a:rPr lang="pt-BR" altLang="pt-BR" sz="2800" dirty="0" smtClean="0"/>
              <a:t> outros. </a:t>
            </a:r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86" y="2819877"/>
            <a:ext cx="2955925" cy="13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3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22531" name="Espaço Reservado para Conteúdo 2"/>
          <p:cNvSpPr>
            <a:spLocks noGrp="1"/>
          </p:cNvSpPr>
          <p:nvPr>
            <p:ph idx="1"/>
          </p:nvPr>
        </p:nvSpPr>
        <p:spPr>
          <a:xfrm>
            <a:off x="262890" y="1283575"/>
            <a:ext cx="8755380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Serviços de nomes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Cada dispositivo em uma rede possui geralmente um nome ou um número único. Internamente a rede lida apenas com números, por outro lado os usuários preferem utilizar o nome. O serviço de nomes permite traduzir nomes em números e vice-versa. 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Protocolo DNS. </a:t>
            </a:r>
            <a:r>
              <a:rPr lang="pt-BR" altLang="pt-BR" sz="2800" dirty="0">
                <a:hlinkClick r:id="rId2"/>
              </a:rPr>
              <a:t>https://centrovincit.com.br</a:t>
            </a:r>
            <a:r>
              <a:rPr lang="pt-BR" altLang="pt-BR" sz="2800" dirty="0" smtClean="0">
                <a:hlinkClick r:id="rId2"/>
              </a:rPr>
              <a:t>/</a:t>
            </a: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6964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/>
          <p:cNvSpPr>
            <a:spLocks noGrp="1"/>
          </p:cNvSpPr>
          <p:nvPr>
            <p:ph type="title"/>
          </p:nvPr>
        </p:nvSpPr>
        <p:spPr>
          <a:xfrm>
            <a:off x="1" y="141685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23555" name="Espaço Reservado para Conteúdo 2"/>
          <p:cNvSpPr>
            <a:spLocks noGrp="1"/>
          </p:cNvSpPr>
          <p:nvPr>
            <p:ph idx="1"/>
          </p:nvPr>
        </p:nvSpPr>
        <p:spPr>
          <a:xfrm>
            <a:off x="383960" y="1089265"/>
            <a:ext cx="8440000" cy="1659900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Serviços de arquivos e impressão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É o serviço que permite que um usuário tenha acesso a </a:t>
            </a:r>
            <a:r>
              <a:rPr lang="pt-BR" altLang="pt-BR" sz="2800" dirty="0" err="1" smtClean="0"/>
              <a:t>arquivos,pastas</a:t>
            </a:r>
            <a:r>
              <a:rPr lang="pt-BR" altLang="pt-BR" sz="2800" dirty="0" smtClean="0"/>
              <a:t> e impressoras que estão fisicamente armazenados em computadores conectados a rede. </a:t>
            </a:r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graphicFrame>
        <p:nvGraphicFramePr>
          <p:cNvPr id="235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598460"/>
              </p:ext>
            </p:extLst>
          </p:nvPr>
        </p:nvGraphicFramePr>
        <p:xfrm>
          <a:off x="1691639" y="3499009"/>
          <a:ext cx="4698683" cy="149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3" imgW="4541276" imgH="1926336" progId="Visio.Drawing.6">
                  <p:embed/>
                </p:oleObj>
              </mc:Choice>
              <mc:Fallback>
                <p:oleObj name="Visio" r:id="rId3" imgW="4541276" imgH="19263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39" y="3499009"/>
                        <a:ext cx="4698683" cy="149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9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/>
          <p:cNvSpPr>
            <a:spLocks noGrp="1"/>
          </p:cNvSpPr>
          <p:nvPr>
            <p:ph type="title"/>
          </p:nvPr>
        </p:nvSpPr>
        <p:spPr>
          <a:xfrm>
            <a:off x="1" y="148829"/>
            <a:ext cx="8316913" cy="857250"/>
          </a:xfrm>
        </p:spPr>
        <p:txBody>
          <a:bodyPr/>
          <a:lstStyle/>
          <a:p>
            <a:pPr eaLnBrk="1" hangingPunct="1"/>
            <a:r>
              <a:rPr lang="pt-BR" altLang="pt-BR" smtClean="0"/>
              <a:t>Serviços oferecidos pelas redes</a:t>
            </a:r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>
          <a:xfrm>
            <a:off x="468313" y="1221582"/>
            <a:ext cx="8229600" cy="3394472"/>
          </a:xfrm>
        </p:spPr>
        <p:txBody>
          <a:bodyPr/>
          <a:lstStyle/>
          <a:p>
            <a:pPr eaLnBrk="1" hangingPunct="1"/>
            <a:r>
              <a:rPr lang="pt-BR" altLang="pt-BR" sz="2800" b="1" dirty="0" smtClean="0"/>
              <a:t>Comércio eletrônico</a:t>
            </a:r>
          </a:p>
          <a:p>
            <a:pPr eaLnBrk="1" hangingPunct="1">
              <a:buFontTx/>
              <a:buNone/>
            </a:pPr>
            <a:r>
              <a:rPr lang="pt-BR" altLang="pt-BR" sz="2800" dirty="0" smtClean="0"/>
              <a:t>Permite que uma infinidade de negócios seja realizada através da rede, especialmente pela internet.</a:t>
            </a:r>
          </a:p>
          <a:p>
            <a:pPr eaLnBrk="1" hangingPunct="1">
              <a:buFontTx/>
              <a:buNone/>
            </a:pPr>
            <a:endParaRPr lang="pt-BR" altLang="pt-BR" sz="2800" dirty="0" smtClean="0"/>
          </a:p>
          <a:p>
            <a:pPr eaLnBrk="1" hangingPunct="1">
              <a:buFontTx/>
              <a:buNone/>
            </a:pPr>
            <a:endParaRPr lang="pt-BR" altLang="pt-BR" dirty="0" smtClean="0"/>
          </a:p>
        </p:txBody>
      </p:sp>
      <p:pic>
        <p:nvPicPr>
          <p:cNvPr id="24581" name="Picture 9" descr="comercio-eletron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39" y="3358807"/>
            <a:ext cx="2446973" cy="131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1" descr="comercio-eletron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80" y="2941178"/>
            <a:ext cx="2915920" cy="155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3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249589" y="653355"/>
            <a:ext cx="1027954" cy="11184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579543" y="5277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Obrigado!</a:t>
            </a:r>
            <a:endParaRPr sz="4800" b="1" dirty="0"/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2579543" y="1212578"/>
            <a:ext cx="5565973" cy="3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 smtClean="0"/>
              <a:t>Onde você pode me encontrar:</a:t>
            </a:r>
            <a:endParaRPr b="1" dirty="0"/>
          </a:p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1" dirty="0" smtClean="0"/>
              <a:t>sandropinto21@gmail.com</a:t>
            </a:r>
            <a:endParaRPr b="1" dirty="0"/>
          </a:p>
        </p:txBody>
      </p:sp>
      <p:sp>
        <p:nvSpPr>
          <p:cNvPr id="545" name="Shape 545"/>
          <p:cNvSpPr/>
          <p:nvPr/>
        </p:nvSpPr>
        <p:spPr>
          <a:xfrm>
            <a:off x="1461094" y="907330"/>
            <a:ext cx="604943" cy="61049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005969" y="72660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Referências</a:t>
            </a:r>
            <a:endParaRPr b="1" dirty="0"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005969" y="1371907"/>
            <a:ext cx="5277700" cy="347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1" dirty="0" err="1"/>
              <a:t>Filippetti</a:t>
            </a:r>
            <a:r>
              <a:rPr lang="pt-BR" b="1" dirty="0"/>
              <a:t>, Marco Aurélio. </a:t>
            </a:r>
            <a:r>
              <a:rPr lang="pt-BR" b="1" dirty="0" err="1"/>
              <a:t>Ccna</a:t>
            </a:r>
            <a:r>
              <a:rPr lang="pt-BR" b="1" dirty="0"/>
              <a:t> 4.1 - Guia Completo de Estudo. 1 Edição Florianópolis: Editora Visual Books, </a:t>
            </a:r>
            <a:r>
              <a:rPr lang="pt-BR" b="1" dirty="0" smtClean="0"/>
              <a:t>2008;</a:t>
            </a:r>
          </a:p>
          <a:p>
            <a:pPr marL="0" indent="0">
              <a:buNone/>
            </a:pPr>
            <a:r>
              <a:rPr lang="pt-BR" b="1" dirty="0" err="1" smtClean="0"/>
              <a:t>Olifer</a:t>
            </a:r>
            <a:r>
              <a:rPr lang="pt-BR" b="1" dirty="0" smtClean="0"/>
              <a:t> </a:t>
            </a:r>
            <a:r>
              <a:rPr lang="pt-BR" b="1" dirty="0"/>
              <a:t>&amp; </a:t>
            </a:r>
            <a:r>
              <a:rPr lang="pt-BR" b="1" dirty="0" err="1"/>
              <a:t>Olifer</a:t>
            </a:r>
            <a:r>
              <a:rPr lang="pt-BR" b="1" dirty="0"/>
              <a:t> .Redes de Computadores Princípios, Tecnologias e Protocolos para o projeto de Redes. 1 Edição Rio de Janeiro: Editora LTC, 2008. </a:t>
            </a:r>
          </a:p>
          <a:p>
            <a:pPr marL="0" indent="0">
              <a:buNone/>
            </a:pPr>
            <a:r>
              <a:rPr lang="pt-BR" b="1" dirty="0"/>
              <a:t>Ross, Júlio. Redes de Computadores. 1 Edição Rio de Janeiro: Editora </a:t>
            </a:r>
            <a:r>
              <a:rPr lang="pt-BR" b="1" dirty="0" err="1"/>
              <a:t>Antenna</a:t>
            </a:r>
            <a:r>
              <a:rPr lang="pt-BR" b="1" dirty="0"/>
              <a:t>, 2008.</a:t>
            </a:r>
          </a:p>
          <a:p>
            <a:pPr marL="0" indent="0">
              <a:buNone/>
            </a:pPr>
            <a:endParaRPr lang="pt-BR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52330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b="1" dirty="0"/>
              <a:t>Redes de computadores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b="1" dirty="0"/>
              <a:t>É um conjunto de dispositivos interconectados com a finalidade de trocar informações e compartilhar recursos.</a:t>
            </a:r>
          </a:p>
          <a:p>
            <a:pPr lvl="0"/>
            <a:r>
              <a:rPr lang="pt-BR" b="1" dirty="0"/>
              <a:t>Hoje o computador tem um significado mais amplo, incluindo dispositivos como impressoras, telefones celulares, </a:t>
            </a:r>
            <a:r>
              <a:rPr lang="pt-BR" b="1" dirty="0" err="1"/>
              <a:t>tablets</a:t>
            </a:r>
            <a:r>
              <a:rPr lang="pt-BR" b="1" dirty="0"/>
              <a:t> ou qualquer dispositivo que tenha capacidade de processamento de dados</a:t>
            </a:r>
            <a:r>
              <a:rPr lang="pt-BR" b="1" dirty="0" smtClean="0"/>
              <a:t>.</a:t>
            </a:r>
          </a:p>
          <a:p>
            <a:r>
              <a:rPr lang="pt-BR" b="1" dirty="0"/>
              <a:t>Na internet, a rede é formada por um conjunto de dispositivos chamados de HOSTS.</a:t>
            </a:r>
          </a:p>
          <a:p>
            <a:pPr lvl="0"/>
            <a:endParaRPr lang="pt-BR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89" y="2825320"/>
            <a:ext cx="1908811" cy="127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15" y="1096788"/>
            <a:ext cx="1746885" cy="160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55" y="3183142"/>
            <a:ext cx="1826953" cy="182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1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52330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b="1" dirty="0"/>
              <a:t>Redes de computadores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BR" b="1" dirty="0"/>
              <a:t>Dois motivos para o surgimento  e evolução das redes:</a:t>
            </a:r>
          </a:p>
          <a:p>
            <a:pPr lvl="0"/>
            <a:r>
              <a:rPr lang="pt-BR" b="1" dirty="0"/>
              <a:t>1º Necessidade de troca e compartilhamento de informações de forma rápida e baixo custo.</a:t>
            </a:r>
          </a:p>
          <a:p>
            <a:pPr lvl="0"/>
            <a:r>
              <a:rPr lang="pt-BR" b="1" dirty="0"/>
              <a:t>2º Compartilhamento de recursos de hardware e de software.</a:t>
            </a:r>
          </a:p>
          <a:p>
            <a:pPr lvl="0"/>
            <a:endParaRPr lang="pt-BR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2706053"/>
            <a:ext cx="2217625" cy="182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7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14952" y="709922"/>
            <a:ext cx="652330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b="1" dirty="0"/>
              <a:t>Transmissor, Receptor e Canal de Comunicação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1323297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b="1" dirty="0"/>
              <a:t>Em uma rede existe a figura do dispositivo Transmissor ou origem, receptor ou destino e o canal de comunicação também chamado de circuito ou link.</a:t>
            </a:r>
          </a:p>
          <a:p>
            <a:pPr lvl="0"/>
            <a:endParaRPr lang="pt-BR" b="1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965325"/>
              </p:ext>
            </p:extLst>
          </p:nvPr>
        </p:nvGraphicFramePr>
        <p:xfrm>
          <a:off x="288290" y="3656965"/>
          <a:ext cx="6295390" cy="133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4" imgW="4030188" imgH="854740" progId="Visio.Drawing.6">
                  <p:embed/>
                </p:oleObj>
              </mc:Choice>
              <mc:Fallback>
                <p:oleObj name="Visio" r:id="rId4" imgW="4030188" imgH="85474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" y="3656965"/>
                        <a:ext cx="6295390" cy="1333603"/>
                      </a:xfrm>
                      <a:prstGeom prst="rect">
                        <a:avLst/>
                      </a:prstGeom>
                      <a:pattFill prst="pct5">
                        <a:fgClr>
                          <a:schemeClr val="accent1"/>
                        </a:fgClr>
                        <a:bgClr>
                          <a:schemeClr val="bg1"/>
                        </a:bgClr>
                      </a:patt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9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1"/>
          <p:cNvSpPr>
            <a:spLocks noGrp="1"/>
          </p:cNvSpPr>
          <p:nvPr>
            <p:ph type="title"/>
          </p:nvPr>
        </p:nvSpPr>
        <p:spPr>
          <a:xfrm>
            <a:off x="377190" y="318280"/>
            <a:ext cx="8503920" cy="645300"/>
          </a:xfrm>
        </p:spPr>
        <p:txBody>
          <a:bodyPr/>
          <a:lstStyle/>
          <a:p>
            <a:r>
              <a:rPr lang="en-US" altLang="pt-BR" sz="3200" dirty="0" err="1" smtClean="0"/>
              <a:t>Visão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Geral</a:t>
            </a:r>
            <a:r>
              <a:rPr lang="en-US" altLang="pt-BR" sz="3200" dirty="0" smtClean="0"/>
              <a:t> dos </a:t>
            </a:r>
            <a:r>
              <a:rPr lang="en-US" altLang="pt-BR" sz="3200" dirty="0" err="1" smtClean="0"/>
              <a:t>Componentes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endParaRPr lang="en-US" altLang="pt-BR" sz="3200" dirty="0" smtClean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1200626"/>
            <a:ext cx="7353300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260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1"/>
          <p:cNvSpPr>
            <a:spLocks noGrp="1"/>
          </p:cNvSpPr>
          <p:nvPr>
            <p:ph type="title"/>
          </p:nvPr>
        </p:nvSpPr>
        <p:spPr>
          <a:xfrm>
            <a:off x="142876" y="249700"/>
            <a:ext cx="8858250" cy="645300"/>
          </a:xfrm>
        </p:spPr>
        <p:txBody>
          <a:bodyPr/>
          <a:lstStyle/>
          <a:p>
            <a:r>
              <a:rPr lang="en-US" altLang="pt-BR" sz="3200" dirty="0" err="1" smtClean="0"/>
              <a:t>Visão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Geral</a:t>
            </a:r>
            <a:r>
              <a:rPr lang="en-US" altLang="pt-BR" sz="3200" dirty="0" smtClean="0"/>
              <a:t> dos </a:t>
            </a:r>
            <a:r>
              <a:rPr lang="en-US" altLang="pt-BR" sz="3200" dirty="0" err="1" smtClean="0"/>
              <a:t>Componentes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endParaRPr lang="pt-BR" altLang="pt-BR" sz="3200" dirty="0" smtClean="0"/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045369"/>
            <a:ext cx="7762875" cy="369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8580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1"/>
          <p:cNvSpPr>
            <a:spLocks noGrp="1"/>
          </p:cNvSpPr>
          <p:nvPr>
            <p:ph type="title"/>
          </p:nvPr>
        </p:nvSpPr>
        <p:spPr>
          <a:xfrm>
            <a:off x="148590" y="192550"/>
            <a:ext cx="8755380" cy="645300"/>
          </a:xfrm>
        </p:spPr>
        <p:txBody>
          <a:bodyPr/>
          <a:lstStyle/>
          <a:p>
            <a:r>
              <a:rPr lang="en-US" altLang="pt-BR" sz="3200" dirty="0" err="1" smtClean="0"/>
              <a:t>Visão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Geral</a:t>
            </a:r>
            <a:r>
              <a:rPr lang="en-US" altLang="pt-BR" sz="3200" dirty="0" smtClean="0"/>
              <a:t> dos </a:t>
            </a:r>
            <a:r>
              <a:rPr lang="en-US" altLang="pt-BR" sz="3200" dirty="0" err="1" smtClean="0"/>
              <a:t>Componentes</a:t>
            </a:r>
            <a:r>
              <a:rPr lang="en-US" altLang="pt-BR" sz="3200" dirty="0" smtClean="0"/>
              <a:t> de </a:t>
            </a:r>
            <a:r>
              <a:rPr lang="en-US" altLang="pt-BR" sz="3200" dirty="0" err="1" smtClean="0"/>
              <a:t>Rede</a:t>
            </a:r>
            <a:endParaRPr lang="pt-BR" altLang="pt-BR" sz="3200" dirty="0" smtClean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1" y="1045131"/>
            <a:ext cx="7955280" cy="374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332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1"/>
          <p:cNvSpPr>
            <a:spLocks noGrp="1"/>
          </p:cNvSpPr>
          <p:nvPr>
            <p:ph type="title"/>
          </p:nvPr>
        </p:nvSpPr>
        <p:spPr>
          <a:xfrm>
            <a:off x="1812710" y="238270"/>
            <a:ext cx="4944300" cy="645300"/>
          </a:xfrm>
        </p:spPr>
        <p:txBody>
          <a:bodyPr/>
          <a:lstStyle/>
          <a:p>
            <a:r>
              <a:rPr lang="en-US" altLang="pt-BR" sz="3200" dirty="0" err="1" smtClean="0"/>
              <a:t>Dispositivos</a:t>
            </a:r>
            <a:r>
              <a:rPr lang="en-US" altLang="pt-BR" sz="3200" dirty="0" smtClean="0"/>
              <a:t> </a:t>
            </a:r>
            <a:r>
              <a:rPr lang="en-US" altLang="pt-BR" sz="3200" dirty="0" err="1" smtClean="0"/>
              <a:t>Finais</a:t>
            </a:r>
            <a:endParaRPr lang="pt-BR" altLang="pt-BR" sz="3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3" y="1217295"/>
            <a:ext cx="6128385" cy="346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61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938</Words>
  <Application>Microsoft Office PowerPoint</Application>
  <PresentationFormat>Apresentação na tela (16:9)</PresentationFormat>
  <Paragraphs>129</Paragraphs>
  <Slides>28</Slides>
  <Notes>17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Helvetica Neue</vt:lpstr>
      <vt:lpstr>Nixie One</vt:lpstr>
      <vt:lpstr>Muli</vt:lpstr>
      <vt:lpstr>Imogen template</vt:lpstr>
      <vt:lpstr>Visio</vt:lpstr>
      <vt:lpstr>Fundamentos de Redes de Computadores Prof. Sandro T. Pinto</vt:lpstr>
      <vt:lpstr>Introdução</vt:lpstr>
      <vt:lpstr>Redes de computadores</vt:lpstr>
      <vt:lpstr>Redes de computadores</vt:lpstr>
      <vt:lpstr>Transmissor, Receptor e Canal de Comunicação</vt:lpstr>
      <vt:lpstr>Visão Geral dos Componentes de Rede</vt:lpstr>
      <vt:lpstr>Visão Geral dos Componentes de Rede</vt:lpstr>
      <vt:lpstr>Visão Geral dos Componentes de Rede</vt:lpstr>
      <vt:lpstr>Dispositivos Finais</vt:lpstr>
      <vt:lpstr>Dispositivos de Rede Intermediários</vt:lpstr>
      <vt:lpstr>Meios Físicos de Rede</vt:lpstr>
      <vt:lpstr>Meios Físicos de Rede</vt:lpstr>
      <vt:lpstr>Meios Físicos de Rede</vt:lpstr>
      <vt:lpstr>Redes no Nosso Dia a Dia</vt:lpstr>
      <vt:lpstr>Não Há Limites</vt:lpstr>
      <vt:lpstr>Não Há Limites</vt:lpstr>
      <vt:lpstr>Serviços de Redes</vt:lpstr>
      <vt:lpstr>Serviços oferecidos pelas redes</vt:lpstr>
      <vt:lpstr>Serviços oferecidos pelas redes</vt:lpstr>
      <vt:lpstr>Serviços oferecidos pelas redes</vt:lpstr>
      <vt:lpstr>Serviços oferecidos pelas redes</vt:lpstr>
      <vt:lpstr>Serviços oferecidos pelas redes</vt:lpstr>
      <vt:lpstr>Serviços oferecidos pelas redes</vt:lpstr>
      <vt:lpstr>Serviços oferecidos pelas redes</vt:lpstr>
      <vt:lpstr>Serviços oferecidos pelas redes</vt:lpstr>
      <vt:lpstr>Serviços oferecidos pelas redes</vt:lpstr>
      <vt:lpstr>Obrigado!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Prof.</dc:title>
  <dc:creator>oCanabrava</dc:creator>
  <cp:lastModifiedBy>sandro</cp:lastModifiedBy>
  <cp:revision>18</cp:revision>
  <dcterms:modified xsi:type="dcterms:W3CDTF">2018-05-23T13:03:42Z</dcterms:modified>
</cp:coreProperties>
</file>